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924" r:id="rId4"/>
  </p:sldMasterIdLst>
  <p:notesMasterIdLst>
    <p:notesMasterId r:id="rId14"/>
  </p:notesMasterIdLst>
  <p:sldIdLst>
    <p:sldId id="272" r:id="rId5"/>
    <p:sldId id="278" r:id="rId6"/>
    <p:sldId id="275" r:id="rId7"/>
    <p:sldId id="274" r:id="rId8"/>
    <p:sldId id="276" r:id="rId9"/>
    <p:sldId id="277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CC7E3-EB00-4B97-8DAC-35E6BE4220D7}" type="doc">
      <dgm:prSet loTypeId="urn:microsoft.com/office/officeart/2005/8/layout/funnel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40F11B-7FAC-42B1-B9E0-CFEF1401CD1C}">
      <dgm:prSet/>
      <dgm:spPr/>
      <dgm:t>
        <a:bodyPr/>
        <a:lstStyle/>
        <a:p>
          <a:r>
            <a:rPr lang="en-US" dirty="0"/>
            <a:t>Powerful Associations and Social Capital $</a:t>
          </a:r>
        </a:p>
      </dgm:t>
    </dgm:pt>
    <dgm:pt modelId="{09D1AA5B-90BD-4E78-A6A5-2263DB549D61}" type="parTrans" cxnId="{FF3636A0-0045-457E-AAB1-6982148D6323}">
      <dgm:prSet/>
      <dgm:spPr/>
      <dgm:t>
        <a:bodyPr/>
        <a:lstStyle/>
        <a:p>
          <a:endParaRPr lang="en-US"/>
        </a:p>
      </dgm:t>
    </dgm:pt>
    <dgm:pt modelId="{DE3F497E-9298-44AD-B1FC-47303CD8222B}" type="sibTrans" cxnId="{FF3636A0-0045-457E-AAB1-6982148D6323}">
      <dgm:prSet/>
      <dgm:spPr/>
      <dgm:t>
        <a:bodyPr/>
        <a:lstStyle/>
        <a:p>
          <a:endParaRPr lang="en-US"/>
        </a:p>
      </dgm:t>
    </dgm:pt>
    <dgm:pt modelId="{75C6FF8B-112F-44D8-B641-A08B6DBB25D9}">
      <dgm:prSet/>
      <dgm:spPr/>
      <dgm:t>
        <a:bodyPr/>
        <a:lstStyle/>
        <a:p>
          <a:r>
            <a:rPr lang="en-US" dirty="0"/>
            <a:t>Skills, Talents, and Practices of Individuals</a:t>
          </a:r>
        </a:p>
      </dgm:t>
    </dgm:pt>
    <dgm:pt modelId="{4ADD8ED3-6B30-4D18-A954-B661A191684C}" type="parTrans" cxnId="{24DD085C-90C2-4293-89DC-5584A857EF94}">
      <dgm:prSet/>
      <dgm:spPr/>
      <dgm:t>
        <a:bodyPr/>
        <a:lstStyle/>
        <a:p>
          <a:endParaRPr lang="en-US"/>
        </a:p>
      </dgm:t>
    </dgm:pt>
    <dgm:pt modelId="{C6A7A279-F97F-4810-B643-8169FD784C25}" type="sibTrans" cxnId="{24DD085C-90C2-4293-89DC-5584A857EF94}">
      <dgm:prSet/>
      <dgm:spPr/>
      <dgm:t>
        <a:bodyPr/>
        <a:lstStyle/>
        <a:p>
          <a:endParaRPr lang="en-US"/>
        </a:p>
      </dgm:t>
    </dgm:pt>
    <dgm:pt modelId="{F1B89A08-AE16-4BD3-8F41-B84779960506}">
      <dgm:prSet/>
      <dgm:spPr/>
      <dgm:t>
        <a:bodyPr/>
        <a:lstStyle/>
        <a:p>
          <a:r>
            <a:rPr lang="en-US" dirty="0"/>
            <a:t>Local Resources</a:t>
          </a:r>
        </a:p>
      </dgm:t>
    </dgm:pt>
    <dgm:pt modelId="{6F6ED567-401E-4974-A521-6044D8D893CB}" type="parTrans" cxnId="{E2F86AC3-7A4F-48D5-8245-6E89424EFC01}">
      <dgm:prSet/>
      <dgm:spPr/>
      <dgm:t>
        <a:bodyPr/>
        <a:lstStyle/>
        <a:p>
          <a:endParaRPr lang="en-US"/>
        </a:p>
      </dgm:t>
    </dgm:pt>
    <dgm:pt modelId="{F74E612C-EE8A-426B-A391-E1BBA809863F}" type="sibTrans" cxnId="{E2F86AC3-7A4F-48D5-8245-6E89424EFC01}">
      <dgm:prSet/>
      <dgm:spPr/>
      <dgm:t>
        <a:bodyPr/>
        <a:lstStyle/>
        <a:p>
          <a:endParaRPr lang="en-US"/>
        </a:p>
      </dgm:t>
    </dgm:pt>
    <dgm:pt modelId="{EACC5535-4A01-4EFE-8A0F-2F32DEBE85D7}">
      <dgm:prSet/>
      <dgm:spPr/>
      <dgm:t>
        <a:bodyPr/>
        <a:lstStyle/>
        <a:p>
          <a:endParaRPr lang="en-US" dirty="0"/>
        </a:p>
      </dgm:t>
    </dgm:pt>
    <dgm:pt modelId="{F601BFD9-5AA9-4183-91B2-AAB5EC86B7F3}" type="parTrans" cxnId="{EAEA5FD5-14FE-42EE-A7A7-6C833EBD6F35}">
      <dgm:prSet/>
      <dgm:spPr/>
      <dgm:t>
        <a:bodyPr/>
        <a:lstStyle/>
        <a:p>
          <a:endParaRPr lang="en-US"/>
        </a:p>
      </dgm:t>
    </dgm:pt>
    <dgm:pt modelId="{D587EA15-622E-4DC3-ABB4-48A1F31DDE2E}" type="sibTrans" cxnId="{EAEA5FD5-14FE-42EE-A7A7-6C833EBD6F35}">
      <dgm:prSet/>
      <dgm:spPr/>
      <dgm:t>
        <a:bodyPr/>
        <a:lstStyle/>
        <a:p>
          <a:endParaRPr lang="en-US"/>
        </a:p>
      </dgm:t>
    </dgm:pt>
    <dgm:pt modelId="{39426561-FFA9-416B-BE2D-461801D3783D}" type="pres">
      <dgm:prSet presAssocID="{CEDCC7E3-EB00-4B97-8DAC-35E6BE4220D7}" presName="Name0" presStyleCnt="0">
        <dgm:presLayoutVars>
          <dgm:chMax val="4"/>
          <dgm:resizeHandles val="exact"/>
        </dgm:presLayoutVars>
      </dgm:prSet>
      <dgm:spPr/>
    </dgm:pt>
    <dgm:pt modelId="{37BF6278-4AFB-47B3-9C85-DAE0B107A580}" type="pres">
      <dgm:prSet presAssocID="{CEDCC7E3-EB00-4B97-8DAC-35E6BE4220D7}" presName="ellipse" presStyleLbl="trBgShp" presStyleIdx="0" presStyleCnt="1" custScaleX="139545" custScaleY="156649" custLinFactNeighborX="-2889" custLinFactNeighborY="14958"/>
      <dgm:spPr/>
    </dgm:pt>
    <dgm:pt modelId="{588541F5-28C7-418C-A165-13B86A62A303}" type="pres">
      <dgm:prSet presAssocID="{CEDCC7E3-EB00-4B97-8DAC-35E6BE4220D7}" presName="arrow1" presStyleLbl="fgShp" presStyleIdx="0" presStyleCnt="1" custLinFactY="40208" custLinFactNeighborX="-2062" custLinFactNeighborY="100000"/>
      <dgm:spPr/>
    </dgm:pt>
    <dgm:pt modelId="{4F1B847D-440D-48A0-85C2-26AA3886F2FB}" type="pres">
      <dgm:prSet presAssocID="{CEDCC7E3-EB00-4B97-8DAC-35E6BE4220D7}" presName="rectangle" presStyleLbl="revTx" presStyleIdx="0" presStyleCnt="1">
        <dgm:presLayoutVars>
          <dgm:bulletEnabled val="1"/>
        </dgm:presLayoutVars>
      </dgm:prSet>
      <dgm:spPr/>
    </dgm:pt>
    <dgm:pt modelId="{5D074F08-E9E6-4087-BD3E-15A64D3132B4}" type="pres">
      <dgm:prSet presAssocID="{75C6FF8B-112F-44D8-B641-A08B6DBB25D9}" presName="item1" presStyleLbl="node1" presStyleIdx="0" presStyleCnt="3">
        <dgm:presLayoutVars>
          <dgm:bulletEnabled val="1"/>
        </dgm:presLayoutVars>
      </dgm:prSet>
      <dgm:spPr/>
    </dgm:pt>
    <dgm:pt modelId="{A372137C-711A-4C61-81F0-8DFA52A5E26D}" type="pres">
      <dgm:prSet presAssocID="{F1B89A08-AE16-4BD3-8F41-B84779960506}" presName="item2" presStyleLbl="node1" presStyleIdx="1" presStyleCnt="3" custScaleX="166440" custScaleY="126914" custLinFactNeighborX="-25046" custLinFactNeighborY="-20618">
        <dgm:presLayoutVars>
          <dgm:bulletEnabled val="1"/>
        </dgm:presLayoutVars>
      </dgm:prSet>
      <dgm:spPr/>
    </dgm:pt>
    <dgm:pt modelId="{57193629-B7F8-4857-A3FF-B8CA4169DC6E}" type="pres">
      <dgm:prSet presAssocID="{EACC5535-4A01-4EFE-8A0F-2F32DEBE85D7}" presName="item3" presStyleLbl="node1" presStyleIdx="2" presStyleCnt="3" custScaleX="144084" custScaleY="115691" custLinFactNeighborX="45246" custLinFactNeighborY="-13507">
        <dgm:presLayoutVars>
          <dgm:bulletEnabled val="1"/>
        </dgm:presLayoutVars>
      </dgm:prSet>
      <dgm:spPr/>
    </dgm:pt>
    <dgm:pt modelId="{B4A4A778-DEBF-427C-B65A-73102E81829D}" type="pres">
      <dgm:prSet presAssocID="{CEDCC7E3-EB00-4B97-8DAC-35E6BE4220D7}" presName="funnel" presStyleLbl="trAlignAcc1" presStyleIdx="0" presStyleCnt="1" custScaleX="142857" custScaleY="124862"/>
      <dgm:spPr/>
    </dgm:pt>
  </dgm:ptLst>
  <dgm:cxnLst>
    <dgm:cxn modelId="{51AA8807-FA99-4905-8712-69AD5D56FD48}" type="presOf" srcId="{EACC5535-4A01-4EFE-8A0F-2F32DEBE85D7}" destId="{4F1B847D-440D-48A0-85C2-26AA3886F2FB}" srcOrd="0" destOrd="0" presId="urn:microsoft.com/office/officeart/2005/8/layout/funnel1"/>
    <dgm:cxn modelId="{2D8CED0F-DF0F-4983-B004-C2565FF8A7E3}" type="presOf" srcId="{1540F11B-7FAC-42B1-B9E0-CFEF1401CD1C}" destId="{57193629-B7F8-4857-A3FF-B8CA4169DC6E}" srcOrd="0" destOrd="0" presId="urn:microsoft.com/office/officeart/2005/8/layout/funnel1"/>
    <dgm:cxn modelId="{24DD085C-90C2-4293-89DC-5584A857EF94}" srcId="{CEDCC7E3-EB00-4B97-8DAC-35E6BE4220D7}" destId="{75C6FF8B-112F-44D8-B641-A08B6DBB25D9}" srcOrd="1" destOrd="0" parTransId="{4ADD8ED3-6B30-4D18-A954-B661A191684C}" sibTransId="{C6A7A279-F97F-4810-B643-8169FD784C25}"/>
    <dgm:cxn modelId="{B2CF705F-B02B-4046-BCF2-E344441D11E8}" type="presOf" srcId="{75C6FF8B-112F-44D8-B641-A08B6DBB25D9}" destId="{A372137C-711A-4C61-81F0-8DFA52A5E26D}" srcOrd="0" destOrd="0" presId="urn:microsoft.com/office/officeart/2005/8/layout/funnel1"/>
    <dgm:cxn modelId="{4CB8FB94-7DF3-4FCA-BE1D-2DD2A1177E71}" type="presOf" srcId="{CEDCC7E3-EB00-4B97-8DAC-35E6BE4220D7}" destId="{39426561-FFA9-416B-BE2D-461801D3783D}" srcOrd="0" destOrd="0" presId="urn:microsoft.com/office/officeart/2005/8/layout/funnel1"/>
    <dgm:cxn modelId="{FF3636A0-0045-457E-AAB1-6982148D6323}" srcId="{CEDCC7E3-EB00-4B97-8DAC-35E6BE4220D7}" destId="{1540F11B-7FAC-42B1-B9E0-CFEF1401CD1C}" srcOrd="0" destOrd="0" parTransId="{09D1AA5B-90BD-4E78-A6A5-2263DB549D61}" sibTransId="{DE3F497E-9298-44AD-B1FC-47303CD8222B}"/>
    <dgm:cxn modelId="{1239D5C0-B976-4BD9-80F6-0F76A1302458}" type="presOf" srcId="{F1B89A08-AE16-4BD3-8F41-B84779960506}" destId="{5D074F08-E9E6-4087-BD3E-15A64D3132B4}" srcOrd="0" destOrd="0" presId="urn:microsoft.com/office/officeart/2005/8/layout/funnel1"/>
    <dgm:cxn modelId="{E2F86AC3-7A4F-48D5-8245-6E89424EFC01}" srcId="{CEDCC7E3-EB00-4B97-8DAC-35E6BE4220D7}" destId="{F1B89A08-AE16-4BD3-8F41-B84779960506}" srcOrd="2" destOrd="0" parTransId="{6F6ED567-401E-4974-A521-6044D8D893CB}" sibTransId="{F74E612C-EE8A-426B-A391-E1BBA809863F}"/>
    <dgm:cxn modelId="{EAEA5FD5-14FE-42EE-A7A7-6C833EBD6F35}" srcId="{CEDCC7E3-EB00-4B97-8DAC-35E6BE4220D7}" destId="{EACC5535-4A01-4EFE-8A0F-2F32DEBE85D7}" srcOrd="3" destOrd="0" parTransId="{F601BFD9-5AA9-4183-91B2-AAB5EC86B7F3}" sibTransId="{D587EA15-622E-4DC3-ABB4-48A1F31DDE2E}"/>
    <dgm:cxn modelId="{E99B6963-E67F-4043-BD85-1681BBB97559}" type="presParOf" srcId="{39426561-FFA9-416B-BE2D-461801D3783D}" destId="{37BF6278-4AFB-47B3-9C85-DAE0B107A580}" srcOrd="0" destOrd="0" presId="urn:microsoft.com/office/officeart/2005/8/layout/funnel1"/>
    <dgm:cxn modelId="{D6A75EDA-65EB-4C49-A974-A2DCC97004A2}" type="presParOf" srcId="{39426561-FFA9-416B-BE2D-461801D3783D}" destId="{588541F5-28C7-418C-A165-13B86A62A303}" srcOrd="1" destOrd="0" presId="urn:microsoft.com/office/officeart/2005/8/layout/funnel1"/>
    <dgm:cxn modelId="{0EDAFDC2-E40F-4A76-930A-0726DF1A8E41}" type="presParOf" srcId="{39426561-FFA9-416B-BE2D-461801D3783D}" destId="{4F1B847D-440D-48A0-85C2-26AA3886F2FB}" srcOrd="2" destOrd="0" presId="urn:microsoft.com/office/officeart/2005/8/layout/funnel1"/>
    <dgm:cxn modelId="{2897D690-2478-46A2-9382-CF953F55687E}" type="presParOf" srcId="{39426561-FFA9-416B-BE2D-461801D3783D}" destId="{5D074F08-E9E6-4087-BD3E-15A64D3132B4}" srcOrd="3" destOrd="0" presId="urn:microsoft.com/office/officeart/2005/8/layout/funnel1"/>
    <dgm:cxn modelId="{AE2ABE4D-4668-4F58-AFFF-617DF89FCA64}" type="presParOf" srcId="{39426561-FFA9-416B-BE2D-461801D3783D}" destId="{A372137C-711A-4C61-81F0-8DFA52A5E26D}" srcOrd="4" destOrd="0" presId="urn:microsoft.com/office/officeart/2005/8/layout/funnel1"/>
    <dgm:cxn modelId="{D8FE5381-D26C-4FD7-836D-7632474A5A1F}" type="presParOf" srcId="{39426561-FFA9-416B-BE2D-461801D3783D}" destId="{57193629-B7F8-4857-A3FF-B8CA4169DC6E}" srcOrd="5" destOrd="0" presId="urn:microsoft.com/office/officeart/2005/8/layout/funnel1"/>
    <dgm:cxn modelId="{654AF0C0-6DF7-40EF-AC5E-8464963D81C1}" type="presParOf" srcId="{39426561-FFA9-416B-BE2D-461801D3783D}" destId="{B4A4A778-DEBF-427C-B65A-73102E81829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F6278-4AFB-47B3-9C85-DAE0B107A580}">
      <dsp:nvSpPr>
        <dsp:cNvPr id="0" name=""/>
        <dsp:cNvSpPr/>
      </dsp:nvSpPr>
      <dsp:spPr>
        <a:xfrm>
          <a:off x="155971" y="838879"/>
          <a:ext cx="4628056" cy="180426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541F5-28C7-418C-A165-13B86A62A303}">
      <dsp:nvSpPr>
        <dsp:cNvPr id="0" name=""/>
        <dsp:cNvSpPr/>
      </dsp:nvSpPr>
      <dsp:spPr>
        <a:xfrm>
          <a:off x="2236333" y="4389921"/>
          <a:ext cx="642739" cy="411352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4F1B847D-440D-48A0-85C2-26AA3886F2FB}">
      <dsp:nvSpPr>
        <dsp:cNvPr id="0" name=""/>
        <dsp:cNvSpPr/>
      </dsp:nvSpPr>
      <dsp:spPr>
        <a:xfrm>
          <a:off x="1028382" y="4142254"/>
          <a:ext cx="3085147" cy="771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1028382" y="4142254"/>
        <a:ext cx="3085147" cy="771286"/>
      </dsp:txXfrm>
    </dsp:sp>
    <dsp:sp modelId="{5D074F08-E9E6-4087-BD3E-15A64D3132B4}">
      <dsp:nvSpPr>
        <dsp:cNvPr id="0" name=""/>
        <dsp:cNvSpPr/>
      </dsp:nvSpPr>
      <dsp:spPr>
        <a:xfrm>
          <a:off x="2113325" y="2233576"/>
          <a:ext cx="1156930" cy="115693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Local Resources</a:t>
          </a:r>
        </a:p>
      </dsp:txBody>
      <dsp:txXfrm>
        <a:off x="2282753" y="2403004"/>
        <a:ext cx="818074" cy="818074"/>
      </dsp:txXfrm>
    </dsp:sp>
    <dsp:sp modelId="{A372137C-711A-4C61-81F0-8DFA52A5E26D}">
      <dsp:nvSpPr>
        <dsp:cNvPr id="0" name=""/>
        <dsp:cNvSpPr/>
      </dsp:nvSpPr>
      <dsp:spPr>
        <a:xfrm>
          <a:off x="611381" y="971397"/>
          <a:ext cx="1925594" cy="1468306"/>
        </a:xfrm>
        <a:prstGeom prst="ellipse">
          <a:avLst/>
        </a:prstGeom>
        <a:gradFill rotWithShape="0">
          <a:gsLst>
            <a:gs pos="0">
              <a:schemeClr val="accent2">
                <a:hueOff val="-389675"/>
                <a:satOff val="20693"/>
                <a:lumOff val="-107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389675"/>
                <a:satOff val="20693"/>
                <a:lumOff val="-107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389675"/>
                <a:satOff val="20693"/>
                <a:lumOff val="-1078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Skills, Talents, and Practices of Individuals</a:t>
          </a:r>
        </a:p>
      </dsp:txBody>
      <dsp:txXfrm>
        <a:off x="893378" y="1186425"/>
        <a:ext cx="1361600" cy="1038250"/>
      </dsp:txXfrm>
    </dsp:sp>
    <dsp:sp modelId="{57193629-B7F8-4857-A3FF-B8CA4169DC6E}">
      <dsp:nvSpPr>
        <dsp:cNvPr id="0" name=""/>
        <dsp:cNvSpPr/>
      </dsp:nvSpPr>
      <dsp:spPr>
        <a:xfrm>
          <a:off x="2736571" y="838868"/>
          <a:ext cx="1666951" cy="1338464"/>
        </a:xfrm>
        <a:prstGeom prst="ellipse">
          <a:avLst/>
        </a:prstGeom>
        <a:gradFill rotWithShape="0">
          <a:gsLst>
            <a:gs pos="0">
              <a:schemeClr val="accent2">
                <a:hueOff val="-779349"/>
                <a:satOff val="41385"/>
                <a:lumOff val="-215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779349"/>
                <a:satOff val="41385"/>
                <a:lumOff val="-215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779349"/>
                <a:satOff val="41385"/>
                <a:lumOff val="-2157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7150" dist="25400" dir="5400000" algn="ctr" rotWithShape="0">
            <a:srgbClr val="000000">
              <a:alpha val="2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Powerful Associations and Social Capital $</a:t>
          </a:r>
        </a:p>
      </dsp:txBody>
      <dsp:txXfrm>
        <a:off x="2980690" y="1034882"/>
        <a:ext cx="1178713" cy="946436"/>
      </dsp:txXfrm>
    </dsp:sp>
    <dsp:sp modelId="{B4A4A778-DEBF-427C-B65A-73102E81829D}">
      <dsp:nvSpPr>
        <dsp:cNvPr id="0" name=""/>
        <dsp:cNvSpPr/>
      </dsp:nvSpPr>
      <dsp:spPr>
        <a:xfrm>
          <a:off x="2" y="493483"/>
          <a:ext cx="5141906" cy="359536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E2175-4A5A-412E-B544-FA3E7BE1D39D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EA6D1-6F22-46FD-AD91-FC510839F7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5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4EDF864-2F28-4237-BB3F-DBE3EEC3A404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41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65F95-D5CB-4597-9A25-760A580A4EC4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5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12D033A-33AF-47DA-AE1D-7FBF8C89596B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48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955D-A16B-4B36-9C9E-9B6A0F460CD0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0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D8C1C2-5F97-402E-BFDF-BC6976DD2B8E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43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77F5-CDF6-4332-9528-B5F54BD0CC52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2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2145-F44D-4EAE-AEA9-510C1E39F158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4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9399-AFC0-435C-A8B0-6455D03675EF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2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54154-AFFA-40FA-A445-5C940E21A930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1495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D5C7BCC-828A-4E33-B9B9-533C8665B8CD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59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A4D87DBC-E941-44FF-A02C-1134922F1D02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CE9963E1-723C-4B80-BFB3-4E37855A4263}" type="datetime1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64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ommunity-friends-globe-continents-90914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ackbrummet.blogspot.com/2013/05/five-poems-golden-rule-glass-is-not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ckbrummet.blogspot.com/2013/05/five-poems-golden-rule-glass-is-not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ommunity-friends-globe-continents-90914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8062F303-65EB-4865-A5A1-635ECAE21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5" y="1"/>
            <a:ext cx="1219223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5E38D-0785-4482-91F2-A65E2DFB58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1240797" y="10"/>
            <a:ext cx="9710426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16652-E95E-40C9-B397-C76AFE1C2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1469" y="2155865"/>
            <a:ext cx="8861388" cy="1515762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Recognizing &amp; Mobilizing </a:t>
            </a:r>
            <a:r>
              <a:rPr lang="en-US" sz="4400" b="1" i="1" dirty="0">
                <a:solidFill>
                  <a:schemeClr val="tx1"/>
                </a:solidFill>
              </a:rPr>
              <a:t>All</a:t>
            </a:r>
            <a:r>
              <a:rPr lang="en-US" sz="4400" b="1" dirty="0">
                <a:solidFill>
                  <a:schemeClr val="tx1"/>
                </a:solidFill>
              </a:rPr>
              <a:t> of a Community’s Assets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BE257-83AA-474D-BCC2-238EE02A2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8686" y="3870428"/>
            <a:ext cx="6738270" cy="85882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Everyone Leads, Chapter 5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Ashley Brooks</a:t>
            </a:r>
          </a:p>
        </p:txBody>
      </p:sp>
      <p:cxnSp>
        <p:nvCxnSpPr>
          <p:cNvPr id="11" name="Straight Connector 11">
            <a:extLst>
              <a:ext uri="{FF2B5EF4-FFF2-40B4-BE49-F238E27FC236}">
                <a16:creationId xmlns:a16="http://schemas.microsoft.com/office/drawing/2014/main" id="{CD98575A-559E-4B27-9C9E-CCC6EE2BD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10200" y="3765326"/>
            <a:ext cx="1371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51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E5E436-CA4E-436D-8ABF-F3386018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584" y="892309"/>
            <a:ext cx="6324042" cy="7833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Half empty or half full?</a:t>
            </a:r>
          </a:p>
        </p:txBody>
      </p:sp>
      <p:pic>
        <p:nvPicPr>
          <p:cNvPr id="13" name="Picture 12" descr="A picture containing cup, glass, mug, bottle&#10;&#10;Description automatically generated">
            <a:extLst>
              <a:ext uri="{FF2B5EF4-FFF2-40B4-BE49-F238E27FC236}">
                <a16:creationId xmlns:a16="http://schemas.microsoft.com/office/drawing/2014/main" id="{C3B38A77-6024-458C-966E-0C86C227165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28918" y="2359883"/>
            <a:ext cx="51435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028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7FC473-09E8-49A2-97D6-D4E6ADDFBA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18064" y="355740"/>
            <a:ext cx="4272927" cy="88996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Open Discussion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6067A-CE62-42A8-BAA4-3D6DCA5560AF}"/>
              </a:ext>
            </a:extLst>
          </p:cNvPr>
          <p:cNvSpPr txBox="1"/>
          <p:nvPr/>
        </p:nvSpPr>
        <p:spPr>
          <a:xfrm>
            <a:off x="3771142" y="1391479"/>
            <a:ext cx="74344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  <a:t>As a child, did you feel as if your potential, presence, and thoughts were </a:t>
            </a:r>
            <a:r>
              <a:rPr lang="en-US" sz="3600" b="1" i="1" dirty="0">
                <a:solidFill>
                  <a:prstClr val="white"/>
                </a:solidFill>
                <a:latin typeface="Century Schoolbook" panose="02040604050505020304"/>
                <a:ea typeface="+mj-ea"/>
                <a:cs typeface="+mj-cs"/>
              </a:rPr>
              <a:t>celebrated</a:t>
            </a:r>
            <a:r>
              <a:rPr lang="en-US" sz="36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  <a:t>?</a:t>
            </a:r>
            <a:br>
              <a:rPr lang="en-US" sz="36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</a:br>
            <a:br>
              <a:rPr lang="en-US" sz="40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</a:br>
            <a:r>
              <a:rPr lang="en-US" sz="40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  <a:t>Why or why not? </a:t>
            </a:r>
          </a:p>
          <a:p>
            <a:endParaRPr lang="en-US" sz="4000" b="1" dirty="0">
              <a:solidFill>
                <a:srgbClr val="162327">
                  <a:lumMod val="25000"/>
                </a:srgbClr>
              </a:solidFill>
              <a:latin typeface="Century Schoolbook" panose="02040604050505020304"/>
              <a:ea typeface="+mj-ea"/>
              <a:cs typeface="+mj-cs"/>
            </a:endParaRPr>
          </a:p>
          <a:p>
            <a:r>
              <a:rPr lang="en-US" sz="40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  <a:t>How do you think that impacted you?</a:t>
            </a:r>
            <a:br>
              <a:rPr lang="en-US" sz="4000" b="1" dirty="0">
                <a:solidFill>
                  <a:srgbClr val="162327">
                    <a:lumMod val="25000"/>
                  </a:srgbClr>
                </a:solidFill>
                <a:latin typeface="Century Schoolbook" panose="02040604050505020304"/>
                <a:ea typeface="+mj-ea"/>
                <a:cs typeface="+mj-cs"/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707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5049-61CB-4100-B368-0965C29C6F3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11966" y="775650"/>
            <a:ext cx="3209856" cy="5306700"/>
          </a:xfrm>
          <a:noFill/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ABCD is…</a:t>
            </a:r>
            <a:br>
              <a:rPr lang="en-US" sz="3200" b="1" dirty="0">
                <a:solidFill>
                  <a:schemeClr val="bg1">
                    <a:lumMod val="50000"/>
                  </a:schemeClr>
                </a:solidFill>
              </a:rPr>
            </a:br>
            <a:br>
              <a:rPr lang="en-US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The idea that </a:t>
            </a:r>
            <a:r>
              <a:rPr lang="en-US" sz="3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every</a:t>
            </a:r>
            <a:r>
              <a:rPr lang="en-US" sz="3200" b="1" dirty="0">
                <a:solidFill>
                  <a:schemeClr val="tx1"/>
                </a:solidFill>
              </a:rPr>
              <a:t> community has what it needs to succeed, but the desire must be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acknowledged, cultivated</a:t>
            </a:r>
            <a:r>
              <a:rPr lang="en-US" sz="3200" b="1" i="1" dirty="0">
                <a:solidFill>
                  <a:schemeClr val="tx1"/>
                </a:solidFill>
              </a:rPr>
              <a:t>, </a:t>
            </a:r>
            <a:r>
              <a:rPr lang="en-US" sz="3200" b="1" dirty="0">
                <a:solidFill>
                  <a:schemeClr val="tx1"/>
                </a:solidFill>
              </a:rPr>
              <a:t>and </a:t>
            </a:r>
            <a:r>
              <a:rPr lang="en-US" sz="32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nourished</a:t>
            </a:r>
            <a:r>
              <a:rPr lang="en-US" sz="3200" b="1" i="1" dirty="0">
                <a:solidFill>
                  <a:schemeClr val="tx1"/>
                </a:solidFill>
              </a:rPr>
              <a:t>. </a:t>
            </a:r>
          </a:p>
        </p:txBody>
      </p:sp>
      <p:graphicFrame>
        <p:nvGraphicFramePr>
          <p:cNvPr id="62" name="Content Placeholder 2" descr="SmartArt Timeline graphic placeholder">
            <a:extLst>
              <a:ext uri="{FF2B5EF4-FFF2-40B4-BE49-F238E27FC236}">
                <a16:creationId xmlns:a16="http://schemas.microsoft.com/office/drawing/2014/main" id="{F4FA5E27-6C7A-4375-9844-DFFB6C04C3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683363"/>
              </p:ext>
            </p:extLst>
          </p:nvPr>
        </p:nvGraphicFramePr>
        <p:xfrm>
          <a:off x="6096000" y="274312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13C5DC5-940A-4D30-9186-6A76DB866809}"/>
              </a:ext>
            </a:extLst>
          </p:cNvPr>
          <p:cNvSpPr txBox="1"/>
          <p:nvPr/>
        </p:nvSpPr>
        <p:spPr>
          <a:xfrm>
            <a:off x="5804452" y="5075583"/>
            <a:ext cx="60562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  <a:r>
              <a:rPr lang="en-US" sz="2800" dirty="0"/>
              <a:t>sset </a:t>
            </a:r>
            <a:r>
              <a:rPr lang="en-US" sz="3200" b="1" dirty="0"/>
              <a:t>B</a:t>
            </a:r>
            <a:r>
              <a:rPr lang="en-US" sz="2800" dirty="0"/>
              <a:t>ased </a:t>
            </a:r>
            <a:r>
              <a:rPr lang="en-US" sz="3200" b="1" dirty="0"/>
              <a:t>C</a:t>
            </a:r>
            <a:r>
              <a:rPr lang="en-US" sz="2800" dirty="0"/>
              <a:t>ommunity </a:t>
            </a:r>
            <a:r>
              <a:rPr lang="en-US" sz="3200" b="1" dirty="0"/>
              <a:t>D</a:t>
            </a:r>
            <a:r>
              <a:rPr lang="en-US" sz="2800" dirty="0"/>
              <a:t>evelopment</a:t>
            </a:r>
          </a:p>
          <a:p>
            <a:pPr algn="ctr"/>
            <a:r>
              <a:rPr lang="en-US" sz="3200" b="1" dirty="0"/>
              <a:t>A B C D</a:t>
            </a:r>
          </a:p>
        </p:txBody>
      </p:sp>
    </p:spTree>
    <p:extLst>
      <p:ext uri="{BB962C8B-B14F-4D97-AF65-F5344CB8AC3E}">
        <p14:creationId xmlns:p14="http://schemas.microsoft.com/office/powerpoint/2010/main" val="122064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7FC473-09E8-49A2-97D6-D4E6ADDF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913" y="899650"/>
            <a:ext cx="6559826" cy="91589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Asset Focused Verbiage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3DB48A-023C-4D4E-B0DA-013FAC1E05E1}"/>
              </a:ext>
            </a:extLst>
          </p:cNvPr>
          <p:cNvSpPr txBox="1"/>
          <p:nvPr/>
        </p:nvSpPr>
        <p:spPr>
          <a:xfrm>
            <a:off x="3578087" y="2716696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+mj-lt"/>
              </a:rPr>
              <a:t>Diversity</a:t>
            </a:r>
          </a:p>
          <a:p>
            <a:pPr algn="r"/>
            <a:endParaRPr lang="en-US" sz="2800" b="1" i="1" dirty="0">
              <a:latin typeface="+mj-lt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+mj-lt"/>
              </a:rPr>
              <a:t>Inclusion</a:t>
            </a:r>
          </a:p>
          <a:p>
            <a:pPr algn="r"/>
            <a:endParaRPr lang="en-US" sz="2800" b="1" i="1" dirty="0">
              <a:latin typeface="+mj-lt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+mj-lt"/>
              </a:rPr>
              <a:t>Collaboration</a:t>
            </a:r>
          </a:p>
          <a:p>
            <a:pPr algn="r"/>
            <a:endParaRPr lang="en-US" sz="2800" b="1" i="1" dirty="0">
              <a:latin typeface="+mj-lt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+mj-lt"/>
              </a:rPr>
              <a:t>Continuous Learning</a:t>
            </a:r>
          </a:p>
          <a:p>
            <a:pPr algn="r"/>
            <a:endParaRPr lang="en-US" sz="2800" b="1" i="1" dirty="0">
              <a:latin typeface="+mj-lt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+mj-lt"/>
              </a:rPr>
              <a:t>Integrity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1067CF87-0357-40D1-9393-206C25FF7B10}"/>
              </a:ext>
            </a:extLst>
          </p:cNvPr>
          <p:cNvCxnSpPr>
            <a:cxnSpLocks/>
          </p:cNvCxnSpPr>
          <p:nvPr/>
        </p:nvCxnSpPr>
        <p:spPr>
          <a:xfrm>
            <a:off x="4664765" y="2425148"/>
            <a:ext cx="4094922" cy="636104"/>
          </a:xfrm>
          <a:prstGeom prst="bentConnector3">
            <a:avLst>
              <a:gd name="adj1" fmla="val 480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08C4EFC-6B97-4384-8895-6419006D1A0B}"/>
              </a:ext>
            </a:extLst>
          </p:cNvPr>
          <p:cNvCxnSpPr>
            <a:cxnSpLocks/>
          </p:cNvCxnSpPr>
          <p:nvPr/>
        </p:nvCxnSpPr>
        <p:spPr>
          <a:xfrm>
            <a:off x="4452730" y="2425148"/>
            <a:ext cx="4359965" cy="1371601"/>
          </a:xfrm>
          <a:prstGeom prst="bentConnector3">
            <a:avLst>
              <a:gd name="adj1" fmla="val 320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A6933DB-F261-4C16-9B51-D931B3A34C18}"/>
              </a:ext>
            </a:extLst>
          </p:cNvPr>
          <p:cNvCxnSpPr>
            <a:cxnSpLocks/>
          </p:cNvCxnSpPr>
          <p:nvPr/>
        </p:nvCxnSpPr>
        <p:spPr>
          <a:xfrm>
            <a:off x="4041913" y="2425148"/>
            <a:ext cx="4068417" cy="2252875"/>
          </a:xfrm>
          <a:prstGeom prst="bentConnector3">
            <a:avLst>
              <a:gd name="adj1" fmla="val 2329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0719DF0B-CD49-4776-B684-5E94BD6B7134}"/>
              </a:ext>
            </a:extLst>
          </p:cNvPr>
          <p:cNvCxnSpPr>
            <a:cxnSpLocks/>
          </p:cNvCxnSpPr>
          <p:nvPr/>
        </p:nvCxnSpPr>
        <p:spPr>
          <a:xfrm>
            <a:off x="3246782" y="2425148"/>
            <a:ext cx="3617844" cy="3127513"/>
          </a:xfrm>
          <a:prstGeom prst="bentConnector3">
            <a:avLst>
              <a:gd name="adj1" fmla="val 239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7E592A9-0D72-4193-9315-FDD30ABEE753}"/>
              </a:ext>
            </a:extLst>
          </p:cNvPr>
          <p:cNvCxnSpPr>
            <a:cxnSpLocks/>
          </p:cNvCxnSpPr>
          <p:nvPr/>
        </p:nvCxnSpPr>
        <p:spPr>
          <a:xfrm>
            <a:off x="3246782" y="2425148"/>
            <a:ext cx="5844210" cy="3975652"/>
          </a:xfrm>
          <a:prstGeom prst="bentConnector3">
            <a:avLst>
              <a:gd name="adj1" fmla="val 5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108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5049-61CB-4100-B368-0965C29C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214" y="1343738"/>
            <a:ext cx="3527833" cy="769442"/>
          </a:xfrm>
          <a:noFill/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Challenges</a:t>
            </a:r>
            <a:br>
              <a:rPr lang="en-US" sz="4900" b="1" dirty="0">
                <a:solidFill>
                  <a:srgbClr val="FFFFFF"/>
                </a:solidFill>
              </a:rPr>
            </a:br>
            <a:br>
              <a:rPr lang="en-US" sz="4900" b="1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0150C6-EF39-4A9A-9DD3-A5AD757C0E1D}"/>
              </a:ext>
            </a:extLst>
          </p:cNvPr>
          <p:cNvSpPr txBox="1"/>
          <p:nvPr/>
        </p:nvSpPr>
        <p:spPr>
          <a:xfrm>
            <a:off x="3379305" y="344168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+mj-lt"/>
              </a:rPr>
              <a:t>- Deficit Mindset, Fear, Ignorance of Outsider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algn="r"/>
            <a:r>
              <a:rPr lang="en-US" b="1" dirty="0">
                <a:latin typeface="+mj-lt"/>
              </a:rPr>
              <a:t>		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+ change of perspective, personal interaction</a:t>
            </a:r>
          </a:p>
          <a:p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US" b="1" dirty="0">
                <a:solidFill>
                  <a:schemeClr val="accent2"/>
                </a:solidFill>
                <a:latin typeface="+mj-lt"/>
              </a:rPr>
              <a:t>- Fear of Maintaining, Distrust of Resident</a:t>
            </a:r>
          </a:p>
          <a:p>
            <a:pPr marL="285750" indent="-285750">
              <a:buFontTx/>
              <a:buChar char="-"/>
            </a:pP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algn="r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+ strong community relationships and space to be themselves</a:t>
            </a:r>
          </a:p>
          <a:p>
            <a:pPr algn="r"/>
            <a:endParaRPr lang="en-US" b="1" dirty="0">
              <a:solidFill>
                <a:srgbClr val="00B050"/>
              </a:solidFill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b="1" dirty="0">
                <a:solidFill>
                  <a:schemeClr val="accent2"/>
                </a:solidFill>
                <a:latin typeface="+mj-lt"/>
              </a:rPr>
              <a:t>Underdeveloped and Overlooked Youth Potential </a:t>
            </a:r>
          </a:p>
          <a:p>
            <a:pPr marL="285750" indent="-285750">
              <a:buFontTx/>
              <a:buChar char="-"/>
            </a:pP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algn="r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+ granting youth responsibilities, respect, and inclusion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79D840-4411-4B39-9084-A1382397B0E0}"/>
              </a:ext>
            </a:extLst>
          </p:cNvPr>
          <p:cNvSpPr txBox="1"/>
          <p:nvPr/>
        </p:nvSpPr>
        <p:spPr>
          <a:xfrm>
            <a:off x="6920236" y="2113180"/>
            <a:ext cx="3299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110001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DABBB36-ED7B-46C9-9279-92873293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835" y="581597"/>
            <a:ext cx="8483992" cy="929151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/>
              <a:t>Abundant Communities in the future will…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58467E-A40D-44F3-BE64-E64B7E957108}"/>
              </a:ext>
            </a:extLst>
          </p:cNvPr>
          <p:cNvSpPr txBox="1"/>
          <p:nvPr/>
        </p:nvSpPr>
        <p:spPr>
          <a:xfrm>
            <a:off x="3472070" y="2411895"/>
            <a:ext cx="74874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Exercise their </a:t>
            </a:r>
            <a:r>
              <a:rPr lang="en-US" sz="2800" b="1" i="1" dirty="0">
                <a:latin typeface="+mj-lt"/>
              </a:rPr>
              <a:t>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Show Hospitality and Respect for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Have Citizens Realizing their Direct Impact on its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Recognize and Mobilize All Assets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Have Community Leaders Act as Social Connectors</a:t>
            </a:r>
          </a:p>
        </p:txBody>
      </p:sp>
    </p:spTree>
    <p:extLst>
      <p:ext uri="{BB962C8B-B14F-4D97-AF65-F5344CB8AC3E}">
        <p14:creationId xmlns:p14="http://schemas.microsoft.com/office/powerpoint/2010/main" val="405363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E5E436-CA4E-436D-8ABF-F3386018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053" y="1208900"/>
            <a:ext cx="6324042" cy="7833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Half </a:t>
            </a:r>
            <a:r>
              <a:rPr lang="en-US" b="1" i="1" u="sng" dirty="0">
                <a:solidFill>
                  <a:schemeClr val="tx1"/>
                </a:solidFill>
              </a:rPr>
              <a:t>empty</a:t>
            </a:r>
            <a:r>
              <a:rPr lang="en-US" b="1" dirty="0"/>
              <a:t> or half </a:t>
            </a:r>
            <a:r>
              <a:rPr lang="en-US" b="1" u="sng" dirty="0">
                <a:solidFill>
                  <a:schemeClr val="tx1"/>
                </a:solidFill>
              </a:rPr>
              <a:t>full</a:t>
            </a:r>
            <a:r>
              <a:rPr lang="en-US" b="1" dirty="0"/>
              <a:t>?</a:t>
            </a:r>
          </a:p>
        </p:txBody>
      </p:sp>
      <p:pic>
        <p:nvPicPr>
          <p:cNvPr id="13" name="Picture 12" descr="A picture containing cup, glass, mug, bottle&#10;&#10;Description automatically generated">
            <a:extLst>
              <a:ext uri="{FF2B5EF4-FFF2-40B4-BE49-F238E27FC236}">
                <a16:creationId xmlns:a16="http://schemas.microsoft.com/office/drawing/2014/main" id="{C3B38A77-6024-458C-966E-0C86C227165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3944" y="2373135"/>
            <a:ext cx="5143500" cy="43719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20ACF9-63F7-443B-8FC7-507CB305A205}"/>
              </a:ext>
            </a:extLst>
          </p:cNvPr>
          <p:cNvSpPr txBox="1"/>
          <p:nvPr/>
        </p:nvSpPr>
        <p:spPr>
          <a:xfrm>
            <a:off x="9117495" y="3774292"/>
            <a:ext cx="22396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…of limitless potential!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74D460A-FE06-4B1F-B238-C1B23994DB15}"/>
              </a:ext>
            </a:extLst>
          </p:cNvPr>
          <p:cNvCxnSpPr>
            <a:cxnSpLocks/>
          </p:cNvCxnSpPr>
          <p:nvPr/>
        </p:nvCxnSpPr>
        <p:spPr>
          <a:xfrm>
            <a:off x="9674087" y="1992277"/>
            <a:ext cx="0" cy="1782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11BADE-DAF6-4EE9-901C-EB4D2F4B7782}"/>
              </a:ext>
            </a:extLst>
          </p:cNvPr>
          <p:cNvCxnSpPr>
            <a:cxnSpLocks/>
          </p:cNvCxnSpPr>
          <p:nvPr/>
        </p:nvCxnSpPr>
        <p:spPr>
          <a:xfrm flipV="1">
            <a:off x="6096000" y="897689"/>
            <a:ext cx="0" cy="546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65B5103-45E4-4F87-A6C0-C6D9F3BB2B56}"/>
              </a:ext>
            </a:extLst>
          </p:cNvPr>
          <p:cNvSpPr txBox="1"/>
          <p:nvPr/>
        </p:nvSpPr>
        <p:spPr>
          <a:xfrm>
            <a:off x="4267200" y="374468"/>
            <a:ext cx="4320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Void of limitations…</a:t>
            </a:r>
          </a:p>
        </p:txBody>
      </p:sp>
    </p:spTree>
    <p:extLst>
      <p:ext uri="{BB962C8B-B14F-4D97-AF65-F5344CB8AC3E}">
        <p14:creationId xmlns:p14="http://schemas.microsoft.com/office/powerpoint/2010/main" val="1447769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8062F303-65EB-4865-A5A1-635ECAE21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5" y="1"/>
            <a:ext cx="1219223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5E38D-0785-4482-91F2-A65E2DFB58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1240797" y="10"/>
            <a:ext cx="9710426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16652-E95E-40C9-B397-C76AFE1C2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1469" y="2155865"/>
            <a:ext cx="8861388" cy="1515762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BE257-83AA-474D-BCC2-238EE02A2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8686" y="3870428"/>
            <a:ext cx="6738270" cy="85882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Everyone Leads, Chapter 5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Ashley Brooks</a:t>
            </a:r>
          </a:p>
        </p:txBody>
      </p:sp>
      <p:cxnSp>
        <p:nvCxnSpPr>
          <p:cNvPr id="11" name="Straight Connector 11">
            <a:extLst>
              <a:ext uri="{FF2B5EF4-FFF2-40B4-BE49-F238E27FC236}">
                <a16:creationId xmlns:a16="http://schemas.microsoft.com/office/drawing/2014/main" id="{CD98575A-559E-4B27-9C9E-CCC6EE2BD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10200" y="3765326"/>
            <a:ext cx="1371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080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9A9D615-5981-403D-BA81-11685916B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FE16CA-070B-4D00-B57F-1D59C2AB8F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8674FF-673D-40E4-90DC-427647F6395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0</TotalTime>
  <Words>238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Corbel</vt:lpstr>
      <vt:lpstr>Courier New</vt:lpstr>
      <vt:lpstr>Feathered</vt:lpstr>
      <vt:lpstr>Recognizing &amp; Mobilizing All of a Community’s Assets</vt:lpstr>
      <vt:lpstr>Half empty or half full?</vt:lpstr>
      <vt:lpstr>Open Discussion </vt:lpstr>
      <vt:lpstr>ABCD is…  The idea that every community has what it needs to succeed, but the desire must be  acknowledged, cultivated, and nourished. </vt:lpstr>
      <vt:lpstr>Asset Focused Verbiage</vt:lpstr>
      <vt:lpstr>Challenges   </vt:lpstr>
      <vt:lpstr>Abundant Communities in the future will…</vt:lpstr>
      <vt:lpstr>Half empty or half full?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2020-02-03T06:26:40Z</dcterms:created>
  <dcterms:modified xsi:type="dcterms:W3CDTF">2020-02-03T19:26:52Z</dcterms:modified>
</cp:coreProperties>
</file>